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2" r:id="rId3"/>
    <p:sldId id="287" r:id="rId4"/>
    <p:sldId id="258" r:id="rId5"/>
    <p:sldId id="257" r:id="rId6"/>
    <p:sldId id="288" r:id="rId7"/>
    <p:sldId id="264" r:id="rId8"/>
    <p:sldId id="265" r:id="rId9"/>
    <p:sldId id="291" r:id="rId10"/>
    <p:sldId id="266" r:id="rId11"/>
    <p:sldId id="290" r:id="rId12"/>
    <p:sldId id="280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86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4" autoAdjust="0"/>
    <p:restoredTop sz="94660"/>
  </p:normalViewPr>
  <p:slideViewPr>
    <p:cSldViewPr>
      <p:cViewPr varScale="1">
        <p:scale>
          <a:sx n="69" d="100"/>
          <a:sy n="69" d="100"/>
        </p:scale>
        <p:origin x="-13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670CC-1B14-4E87-8FDA-DEB419229F5B}" type="datetimeFigureOut">
              <a:rPr lang="ru-RU" smtClean="0"/>
              <a:t>08.02.2018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C7DB1-B7D5-43EA-857E-33E2C16A086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434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914650"/>
            <a:ext cx="33147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844675"/>
            <a:ext cx="1300162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7C1DD-CCBD-41C6-A395-2C17974E3D79}" type="datetimeFigureOut">
              <a:rPr lang="ru-RU"/>
              <a:pPr>
                <a:defRPr/>
              </a:pPr>
              <a:t>08.02.2018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EDFD1-32BA-4F8C-BD92-FA5FF19F4E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985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/>
    </mc:Choice>
    <mc:Fallback xmlns="">
      <p:transition spd="slow" advClick="0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0_a1a93_57fe433b_or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636838"/>
            <a:ext cx="2309812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4db66d823c0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4219575"/>
            <a:ext cx="3151187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9"/>
          <p:cNvGrpSpPr>
            <a:grpSpLocks/>
          </p:cNvGrpSpPr>
          <p:nvPr/>
        </p:nvGrpSpPr>
        <p:grpSpPr bwMode="auto">
          <a:xfrm>
            <a:off x="1835150" y="5661025"/>
            <a:ext cx="7308850" cy="1196975"/>
            <a:chOff x="0" y="4793739"/>
            <a:chExt cx="9144000" cy="2064261"/>
          </a:xfrm>
        </p:grpSpPr>
        <p:pic>
          <p:nvPicPr>
            <p:cNvPr id="7" name="Рисунок 9" descr="0_fe7f9_3e19977b_or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10" descr="0_fe7f9_3e19977b_or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Группа 14"/>
          <p:cNvGrpSpPr>
            <a:grpSpLocks/>
          </p:cNvGrpSpPr>
          <p:nvPr/>
        </p:nvGrpSpPr>
        <p:grpSpPr bwMode="auto">
          <a:xfrm>
            <a:off x="0" y="5661025"/>
            <a:ext cx="7308850" cy="1196975"/>
            <a:chOff x="0" y="4793739"/>
            <a:chExt cx="9144000" cy="2064261"/>
          </a:xfrm>
        </p:grpSpPr>
        <p:pic>
          <p:nvPicPr>
            <p:cNvPr id="10" name="Рисунок 12" descr="0_fe7f9_3e19977b_or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3" descr="0_fe7f9_3e19977b_or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Рисунок 14" descr="Рисунок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2963"/>
            <a:ext cx="14763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5E97F-7F3E-4777-A64F-80D17F36CAD5}" type="datetimeFigureOut">
              <a:rPr lang="ru-RU"/>
              <a:pPr>
                <a:defRPr/>
              </a:pPr>
              <a:t>08.02.2018</a:t>
            </a:fld>
            <a:endParaRPr lang="ru-RU" dirty="0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EADDE-48F3-4FCD-B962-FEA498D1FE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599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/>
    </mc:Choice>
    <mc:Fallback xmlns="">
      <p:transition spd="slow" advClick="0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baby3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163"/>
            <a:ext cx="2646363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 descr="551f743ee18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4221163"/>
            <a:ext cx="296545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9"/>
          <p:cNvGrpSpPr>
            <a:grpSpLocks/>
          </p:cNvGrpSpPr>
          <p:nvPr/>
        </p:nvGrpSpPr>
        <p:grpSpPr bwMode="auto">
          <a:xfrm>
            <a:off x="1258888" y="6092825"/>
            <a:ext cx="7885112" cy="765175"/>
            <a:chOff x="1" y="5770398"/>
            <a:chExt cx="9143999" cy="1087602"/>
          </a:xfrm>
        </p:grpSpPr>
        <p:pic>
          <p:nvPicPr>
            <p:cNvPr id="6" name="Рисунок 9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10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11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Группа 12"/>
          <p:cNvGrpSpPr>
            <a:grpSpLocks/>
          </p:cNvGrpSpPr>
          <p:nvPr/>
        </p:nvGrpSpPr>
        <p:grpSpPr bwMode="auto">
          <a:xfrm>
            <a:off x="0" y="6092825"/>
            <a:ext cx="7885113" cy="765175"/>
            <a:chOff x="1" y="5770398"/>
            <a:chExt cx="9143999" cy="1087602"/>
          </a:xfrm>
        </p:grpSpPr>
        <p:pic>
          <p:nvPicPr>
            <p:cNvPr id="10" name="Рисунок 13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4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Рисунок 15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338F7-F4D9-4C1C-9A00-05859DAF1FE5}" type="datetimeFigureOut">
              <a:rPr lang="ru-RU"/>
              <a:pPr>
                <a:defRPr/>
              </a:pPr>
              <a:t>08.02.2018</a:t>
            </a:fld>
            <a:endParaRPr lang="ru-RU" dirty="0"/>
          </a:p>
        </p:txBody>
      </p:sp>
      <p:sp>
        <p:nvSpPr>
          <p:cNvPr id="1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ADC5B-A8E9-4170-89FE-9C646FECEC3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845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/>
    </mc:Choice>
    <mc:Fallback xmlns="">
      <p:transition spd="slow" advClick="0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b9c0b6dd666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005263"/>
            <a:ext cx="2125663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9"/>
          <p:cNvGrpSpPr>
            <a:grpSpLocks/>
          </p:cNvGrpSpPr>
          <p:nvPr/>
        </p:nvGrpSpPr>
        <p:grpSpPr bwMode="auto">
          <a:xfrm>
            <a:off x="0" y="5778500"/>
            <a:ext cx="9144000" cy="1079500"/>
            <a:chOff x="0" y="5777880"/>
            <a:chExt cx="9144000" cy="1080120"/>
          </a:xfrm>
        </p:grpSpPr>
        <p:pic>
          <p:nvPicPr>
            <p:cNvPr id="4" name="Рисунок 8" descr="0_a01d9_415b13cb_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3511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Рисунок 9" descr="0_a01d9_415b13cb_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Рисунок 10" descr="0_a01d9_415b13cb_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Рисунок 11" descr="386da46faaeb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3619500"/>
            <a:ext cx="25558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E0239-34CC-47E6-9B7B-8D9A6D8D14D8}" type="datetimeFigureOut">
              <a:rPr lang="ru-RU"/>
              <a:pPr>
                <a:defRPr/>
              </a:pPr>
              <a:t>08.02.2018</a:t>
            </a:fld>
            <a:endParaRPr lang="ru-RU" dirty="0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EEABC-1D00-493F-AE41-D5B6A2DAAE0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110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/>
    </mc:Choice>
    <mc:Fallback xmlns="">
      <p:transition spd="slow" advClick="0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42373f9d298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860800"/>
            <a:ext cx="298767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 descr="ec75d3390f5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3088"/>
            <a:ext cx="216693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8"/>
          <p:cNvGrpSpPr>
            <a:grpSpLocks/>
          </p:cNvGrpSpPr>
          <p:nvPr/>
        </p:nvGrpSpPr>
        <p:grpSpPr bwMode="auto">
          <a:xfrm>
            <a:off x="1835150" y="5876925"/>
            <a:ext cx="7308850" cy="981075"/>
            <a:chOff x="0" y="4793739"/>
            <a:chExt cx="9144000" cy="2064261"/>
          </a:xfrm>
        </p:grpSpPr>
        <p:pic>
          <p:nvPicPr>
            <p:cNvPr id="6" name="Рисунок 9" descr="0_fe7f9_3e19977b_or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10" descr="0_fe7f9_3e19977b_or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Группа 11"/>
          <p:cNvGrpSpPr>
            <a:grpSpLocks/>
          </p:cNvGrpSpPr>
          <p:nvPr/>
        </p:nvGrpSpPr>
        <p:grpSpPr bwMode="auto">
          <a:xfrm>
            <a:off x="0" y="5876925"/>
            <a:ext cx="7308850" cy="981075"/>
            <a:chOff x="0" y="4793739"/>
            <a:chExt cx="9144000" cy="2064261"/>
          </a:xfrm>
        </p:grpSpPr>
        <p:pic>
          <p:nvPicPr>
            <p:cNvPr id="9" name="Рисунок 12" descr="0_fe7f9_3e19977b_or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Рисунок 13" descr="0_fe7f9_3e19977b_or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C03E2-E59C-4C3A-AC5B-B87470D651D0}" type="datetimeFigureOut">
              <a:rPr lang="ru-RU"/>
              <a:pPr>
                <a:defRPr/>
              </a:pPr>
              <a:t>08.02.2018</a:t>
            </a:fld>
            <a:endParaRPr lang="ru-RU" dirty="0"/>
          </a:p>
        </p:txBody>
      </p:sp>
      <p:sp>
        <p:nvSpPr>
          <p:cNvPr id="12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099C0-A50F-4938-B962-7CC981BFB7E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351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/>
    </mc:Choice>
    <mc:Fallback xmlns="">
      <p:transition spd="slow"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2514601"/>
            <a:ext cx="668654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4777380"/>
            <a:ext cx="66865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29E6-1BE8-40D5-BF77-93DEFC3CACD3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4529541"/>
            <a:ext cx="584825" cy="365125"/>
          </a:xfrm>
        </p:spPr>
        <p:txBody>
          <a:bodyPr/>
          <a:lstStyle/>
          <a:p>
            <a:fld id="{4D921BF7-2CA4-43DE-B1C3-41FD20AB7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7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/>
    </mc:Choice>
    <mc:Fallback xmlns="">
      <p:transition spd="slow" advClick="0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8EDD825-695D-4EDE-ADF4-42A977FA253F}" type="datetimeFigureOut">
              <a:rPr lang="ru-RU"/>
              <a:pPr>
                <a:defRPr/>
              </a:pPr>
              <a:t>08.02.2018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8F207F-6D70-4DF5-9B8D-08140709BD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mc:AlternateContent xmlns:mc="http://schemas.openxmlformats.org/markup-compatibility/2006" xmlns:p14="http://schemas.microsoft.com/office/powerpoint/2010/main">
    <mc:Choice Requires="p14">
      <p:transition spd="slow" p14:dur="2250" advClick="0" advTm="7000"/>
    </mc:Choice>
    <mc:Fallback xmlns="">
      <p:transition spd="slow" advClick="0" advTm="7000"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1547813" y="3429000"/>
            <a:ext cx="4752975" cy="23034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latin typeface="+mn-lt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1772816"/>
            <a:ext cx="53285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algn="ctr"/>
            <a:r>
              <a:rPr lang="ru-RU" sz="32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</a:t>
            </a:r>
            <a:br>
              <a:rPr lang="ru-RU" sz="32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№6 «ГВОЗДИЧКА»</a:t>
            </a:r>
            <a:br>
              <a:rPr lang="ru-RU" sz="32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ГОРОДОВОЙ ТАТЬЯНЫ</a:t>
            </a:r>
            <a:br>
              <a:rPr lang="ru-RU" sz="32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ЮРЬЕВНЫ</a:t>
            </a:r>
            <a:endParaRPr lang="ru-RU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3a0e3340d5f03967523593b5da1e580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494116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692696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+mn-lt"/>
              </a:rPr>
              <a:t>Грамоты и благодарственные письма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1613" y="2084851"/>
            <a:ext cx="3600402" cy="2400268"/>
          </a:xfrm>
          <a:prstGeom prst="rect">
            <a:avLst/>
          </a:prstGeom>
          <a:ln w="76200">
            <a:solidFill>
              <a:schemeClr val="tx2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" b="5670"/>
          <a:stretch/>
        </p:blipFill>
        <p:spPr>
          <a:xfrm rot="5400000">
            <a:off x="4082637" y="2154167"/>
            <a:ext cx="3528394" cy="226163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7668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latin typeface="+mn-lt"/>
              </a:rPr>
              <a:t>Тематические недели в детском саду</a:t>
            </a:r>
            <a:endParaRPr lang="ru-RU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074" name="Picture 2" descr="C:\Users\пк\Desktop\прил 6 Городова\IMG_41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810000" cy="254000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к\Desktop\прил 6 Городова\SAM_02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3933720" cy="254000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к\Desktop\прил 6 Городова\SAM_14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05065"/>
            <a:ext cx="3528392" cy="2311124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62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  <a:latin typeface="+mn-lt"/>
              </a:rPr>
              <a:t>Активное участие в праздниках детского сада</a:t>
            </a:r>
            <a:endParaRPr lang="ru-RU" sz="3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098" name="Picture 2" descr="C:\Users\пк\Desktop\прил 6 Городова\SAM_22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3001516" cy="4113736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к\Desktop\прил 6 Городова\SAM_94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200" y="1484784"/>
            <a:ext cx="3456384" cy="4113736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41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+mn-lt"/>
              </a:rPr>
              <a:t>НОД в режиме дня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122" name="Picture 2" descr="C:\Users\пк\Desktop\прил 6 Городова\IMG_94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10466"/>
            <a:ext cx="3449960" cy="2299973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к\Desktop\прил 6 Городова\SAM_48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47312"/>
            <a:ext cx="2857500" cy="214312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пк\Desktop\прил 6 Городова\SAM_96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61511"/>
            <a:ext cx="2857500" cy="214312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пк\Desktop\прил 6 Городова\IMG_816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221088"/>
            <a:ext cx="3173886" cy="2104904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12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" r="11598"/>
          <a:stretch/>
        </p:blipFill>
        <p:spPr>
          <a:xfrm>
            <a:off x="3372702" y="4175565"/>
            <a:ext cx="1985750" cy="20806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7" y="218364"/>
            <a:ext cx="6192687" cy="627797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+mn-lt"/>
              </a:rPr>
              <a:t>Наши любимые игры</a:t>
            </a:r>
            <a:r>
              <a:rPr lang="ru-RU" sz="4000" b="1" dirty="0" smtClean="0">
                <a:solidFill>
                  <a:srgbClr val="FF0000"/>
                </a:solidFill>
              </a:rPr>
              <a:t>…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5275" y="1219385"/>
            <a:ext cx="2719396" cy="16658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5551">
            <a:off x="4835231" y="4369397"/>
            <a:ext cx="2832305" cy="14293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2536">
            <a:off x="-45977" y="4659771"/>
            <a:ext cx="2165260" cy="157472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70" b="10791"/>
          <a:stretch/>
        </p:blipFill>
        <p:spPr>
          <a:xfrm rot="5400000">
            <a:off x="6695617" y="4656563"/>
            <a:ext cx="2486791" cy="1524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5" r="27660" b="14552"/>
          <a:stretch/>
        </p:blipFill>
        <p:spPr>
          <a:xfrm>
            <a:off x="1941909" y="3962906"/>
            <a:ext cx="1270568" cy="200001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" r="11974" b="7368"/>
          <a:stretch/>
        </p:blipFill>
        <p:spPr>
          <a:xfrm>
            <a:off x="4390605" y="1232284"/>
            <a:ext cx="2119377" cy="21561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5556680" y="5956116"/>
            <a:ext cx="1349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Я музыкант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6880" y="2807328"/>
            <a:ext cx="1373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Сочиняем сказки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6880" y="5999868"/>
            <a:ext cx="1151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Строители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80713" y="5378142"/>
            <a:ext cx="1247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Собираем </a:t>
            </a:r>
            <a:r>
              <a:rPr lang="ru-RU" sz="1600" b="1" dirty="0" err="1" smtClean="0">
                <a:solidFill>
                  <a:srgbClr val="FF0000"/>
                </a:solidFill>
              </a:rPr>
              <a:t>пазлы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34685" y="5870415"/>
            <a:ext cx="1911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Дочки -матери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76613" y="6127460"/>
            <a:ext cx="1451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Собираем </a:t>
            </a:r>
            <a:r>
              <a:rPr lang="ru-RU" sz="1600" b="1" dirty="0" err="1" smtClean="0">
                <a:solidFill>
                  <a:srgbClr val="FF0000"/>
                </a:solidFill>
              </a:rPr>
              <a:t>мозайку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32111" y="2805968"/>
            <a:ext cx="1852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Собираем </a:t>
            </a:r>
            <a:r>
              <a:rPr lang="ru-RU" sz="1600" b="1" dirty="0" err="1" smtClean="0">
                <a:solidFill>
                  <a:srgbClr val="FF0000"/>
                </a:solidFill>
              </a:rPr>
              <a:t>пазлы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2860">
            <a:off x="6437296" y="1264681"/>
            <a:ext cx="2823492" cy="17151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" r="16867"/>
          <a:stretch/>
        </p:blipFill>
        <p:spPr>
          <a:xfrm>
            <a:off x="2134023" y="1171901"/>
            <a:ext cx="2071015" cy="22686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2218907" y="2817866"/>
            <a:ext cx="1901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Салон красоты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22122" y="3099714"/>
            <a:ext cx="135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Больница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16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7991" y="327433"/>
            <a:ext cx="8195322" cy="697831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+mn-lt"/>
              </a:rPr>
              <a:t>Культурно-гигиенические навыки</a:t>
            </a:r>
            <a:endParaRPr lang="ru-RU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10738">
            <a:off x="5950353" y="1746227"/>
            <a:ext cx="3066066" cy="1968777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3616">
            <a:off x="450531" y="1702876"/>
            <a:ext cx="3007892" cy="2131983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5" r="14897"/>
          <a:stretch/>
        </p:blipFill>
        <p:spPr>
          <a:xfrm rot="5400000">
            <a:off x="3373664" y="1397547"/>
            <a:ext cx="2611991" cy="2329989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590" y="4512471"/>
            <a:ext cx="2674905" cy="2012874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476" y="4405530"/>
            <a:ext cx="2613221" cy="2119815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88309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3079" y="312822"/>
            <a:ext cx="7455380" cy="128568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Театрализованная представление 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           «Светофорик» по ПДД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7429">
            <a:off x="524853" y="1816412"/>
            <a:ext cx="2315690" cy="2058392"/>
          </a:xfrm>
          <a:ln w="57150">
            <a:solidFill>
              <a:srgbClr val="C0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2182">
            <a:off x="6303005" y="1567364"/>
            <a:ext cx="2351351" cy="2123788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12">
            <a:off x="6122694" y="4080913"/>
            <a:ext cx="2629850" cy="233764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6685">
            <a:off x="476009" y="4193789"/>
            <a:ext cx="2588294" cy="2300705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01" y="2781942"/>
            <a:ext cx="2949241" cy="2621547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14959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4717" y="365837"/>
            <a:ext cx="5230625" cy="85209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+mn-lt"/>
              </a:rPr>
              <a:t>Берегите природу!</a:t>
            </a:r>
            <a:endParaRPr lang="ru-RU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82" y="1282815"/>
            <a:ext cx="2297051" cy="2297051"/>
          </a:xfrm>
          <a:ln w="5715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764" y="1320633"/>
            <a:ext cx="2259233" cy="2259233"/>
          </a:xfrm>
          <a:prstGeom prst="rect">
            <a:avLst/>
          </a:prstGeom>
          <a:ln w="57150">
            <a:solidFill>
              <a:schemeClr val="tx2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045" y="4045619"/>
            <a:ext cx="2526632" cy="252663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65" y="4071583"/>
            <a:ext cx="2598821" cy="259882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52964" y="1011924"/>
            <a:ext cx="3429879" cy="192930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9044" y="4343797"/>
            <a:ext cx="2854620" cy="182421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339393" y="2809780"/>
            <a:ext cx="18781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Уход за комнатными растениями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9735" y="2837621"/>
            <a:ext cx="198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Наблюдаем за насекомыми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03251" y="3006897"/>
            <a:ext cx="1694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Ждем перелетных птиц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52481" y="5976741"/>
            <a:ext cx="1575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Дом готов» Скворечник»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25179" y="5929022"/>
            <a:ext cx="1933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Береги природу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3097" y="6036881"/>
            <a:ext cx="2228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Поливаем и рыхлим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01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729266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+mn-lt"/>
              </a:rPr>
              <a:t>Праздник 8-го марта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67" y="4042787"/>
            <a:ext cx="2628900" cy="26289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730" y="4048173"/>
            <a:ext cx="2574758" cy="257475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49" y="1389081"/>
            <a:ext cx="2023812" cy="202381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159" y="1779172"/>
            <a:ext cx="2069432" cy="206943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241" y="2420765"/>
            <a:ext cx="1476035" cy="262406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726" y="1572618"/>
            <a:ext cx="2337783" cy="233778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 flipH="1">
            <a:off x="971600" y="2754897"/>
            <a:ext cx="1273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Конкурс «Наряди мамочку»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55635" y="3296671"/>
            <a:ext cx="2324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Наши любимые мамы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67682" y="3263829"/>
            <a:ext cx="1815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Наряди мамочку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69792" y="4449171"/>
            <a:ext cx="1258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Танец «Гномики»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1339884" y="6025356"/>
            <a:ext cx="2190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Поздравляем мам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40086" y="6063752"/>
            <a:ext cx="2067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Игра «Собери цветок»</a:t>
            </a:r>
            <a:endParaRPr lang="ru-RU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00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3296" y="239838"/>
            <a:ext cx="8339463" cy="69783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n-lt"/>
              </a:rPr>
              <a:t>Опытно-экспериментальная деятельность</a:t>
            </a:r>
            <a:endParaRPr lang="ru-RU" sz="32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80" y="1078932"/>
            <a:ext cx="2117558" cy="2117558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942" y="1179095"/>
            <a:ext cx="3152274" cy="3152274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413" y="1179096"/>
            <a:ext cx="2216819" cy="2216819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80" y="3489160"/>
            <a:ext cx="2342374" cy="3296653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15" y="4523875"/>
            <a:ext cx="2135606" cy="2135606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82" y="3552324"/>
            <a:ext cx="2157973" cy="3233488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254145" y="2273160"/>
            <a:ext cx="1740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Вода не формы</a:t>
            </a:r>
            <a:r>
              <a:rPr lang="ru-RU" b="1" dirty="0">
                <a:solidFill>
                  <a:srgbClr val="FF0000"/>
                </a:solidFill>
              </a:rPr>
              <a:t>. имеет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59513" y="6082354"/>
            <a:ext cx="1536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Вода является растворителем 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06170" y="3552325"/>
            <a:ext cx="2378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Какая она- вода?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43600" y="6058268"/>
            <a:ext cx="194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Вода изменяет  цвет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94713" y="6012064"/>
            <a:ext cx="1666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Вода не имеет запаха</a:t>
            </a:r>
            <a:endParaRPr lang="ru-RU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9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пк\Desktop\на конкурс 2018 год\IMGP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65" y="978988"/>
            <a:ext cx="2987636" cy="4466236"/>
          </a:xfrm>
          <a:prstGeom prst="rect">
            <a:avLst/>
          </a:prstGeom>
          <a:noFill/>
          <a:ln w="762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48064" y="1052736"/>
            <a:ext cx="374441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endParaRPr lang="ru-RU" sz="2800" b="1" i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2800" b="1" i="1" dirty="0" smtClean="0">
                <a:latin typeface="+mn-lt"/>
              </a:rPr>
              <a:t>Воспитатель</a:t>
            </a:r>
            <a:endParaRPr lang="ru-RU" sz="2800" b="1" i="1" dirty="0">
              <a:latin typeface="+mn-lt"/>
            </a:endParaRPr>
          </a:p>
          <a:p>
            <a:pPr marL="0" indent="0" algn="ctr">
              <a:buNone/>
            </a:pPr>
            <a:r>
              <a:rPr lang="ru-RU" sz="2800" b="1" i="1" dirty="0">
                <a:latin typeface="+mn-lt"/>
              </a:rPr>
              <a:t>МБДОУ №6 «Гвоздичка</a:t>
            </a:r>
            <a:r>
              <a:rPr lang="ru-RU" sz="2800" b="1" i="1" dirty="0" smtClean="0">
                <a:latin typeface="+mn-lt"/>
              </a:rPr>
              <a:t>»</a:t>
            </a:r>
          </a:p>
          <a:p>
            <a:pPr marL="0" indent="0" algn="ctr">
              <a:buNone/>
            </a:pPr>
            <a:endParaRPr lang="ru-RU" sz="2800" b="1" i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2400" b="1" i="1" dirty="0">
                <a:solidFill>
                  <a:srgbClr val="7030A0"/>
                </a:solidFill>
                <a:latin typeface="+mn-lt"/>
              </a:rPr>
              <a:t>ПЕДАГОГИЧЕСКИЙ СТАЖ 5 ЛЕТ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116633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Я, Городова Татьяна Юрьевна</a:t>
            </a:r>
            <a:b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37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1124744"/>
            <a:ext cx="61926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i="1" dirty="0" smtClean="0">
                <a:solidFill>
                  <a:srgbClr val="FF0000"/>
                </a:solidFill>
                <a:latin typeface="+mn-lt"/>
              </a:rPr>
              <a:t>Спасибо</a:t>
            </a:r>
          </a:p>
          <a:p>
            <a:pPr algn="ctr"/>
            <a:r>
              <a:rPr lang="ru-RU" sz="8000" b="1" i="1" dirty="0" smtClean="0">
                <a:solidFill>
                  <a:srgbClr val="FF0000"/>
                </a:solidFill>
                <a:latin typeface="+mn-lt"/>
              </a:rPr>
              <a:t> за внимание!</a:t>
            </a:r>
            <a:endParaRPr lang="ru-RU" sz="8000" b="1" i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116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35994" y="335885"/>
            <a:ext cx="2604157" cy="2893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0000"/>
                </a:solidFill>
              </a:rPr>
              <a:t>Мой девиз: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всегда должна быть рядом,</a:t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Даря тепло, и согревая взглядом.</a:t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в мир прекрасного вести</a:t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помнить заповедь 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 навреди». </a:t>
            </a:r>
            <a:b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/>
          </a:p>
          <a:p>
            <a:pPr algn="ctr"/>
            <a:endParaRPr lang="ru-RU" sz="2800" dirty="0" smtClean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пк\Desktop\МБДОУ№6 прил.-6\прил 6 Городова\SAM_14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965">
            <a:off x="405527" y="804469"/>
            <a:ext cx="2857500" cy="2143125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к\Desktop\МБДОУ№6 прил.-6\прил 6 Городова\SAM_0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5314">
            <a:off x="5889403" y="804467"/>
            <a:ext cx="2857500" cy="2143125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2504">
            <a:off x="1347237" y="3557604"/>
            <a:ext cx="3816869" cy="254457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151">
            <a:off x="5091524" y="3559893"/>
            <a:ext cx="3810000" cy="2540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836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980728"/>
            <a:ext cx="8568952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2400" b="1" i="1" dirty="0">
                <a:solidFill>
                  <a:srgbClr val="002060"/>
                </a:solidFill>
              </a:rPr>
              <a:t>«Адыгейский государственный университет» г. Майкоп , 2016 год 44.03.02 «Психолого-педагогическое образование», бакалавр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9673" y="188640"/>
            <a:ext cx="5760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latin typeface="+mn-lt"/>
              </a:rPr>
              <a:t> </a:t>
            </a:r>
            <a:r>
              <a:rPr lang="ru-RU" sz="4000" b="1" i="1" dirty="0">
                <a:solidFill>
                  <a:srgbClr val="FF0000"/>
                </a:solidFill>
                <a:latin typeface="+mn-lt"/>
              </a:rPr>
              <a:t>О</a:t>
            </a:r>
            <a:r>
              <a:rPr lang="ru-RU" sz="4000" b="1" i="1" dirty="0" smtClean="0">
                <a:solidFill>
                  <a:srgbClr val="FF0000"/>
                </a:solidFill>
                <a:latin typeface="+mn-lt"/>
              </a:rPr>
              <a:t>бразование.</a:t>
            </a:r>
            <a:endParaRPr lang="ru-RU" sz="4000" b="1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" t="5357" r="6745" b="5357"/>
          <a:stretch/>
        </p:blipFill>
        <p:spPr>
          <a:xfrm>
            <a:off x="1443812" y="2276872"/>
            <a:ext cx="6184367" cy="3673632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8784976" cy="21236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i="1" dirty="0"/>
              <a:t> </a:t>
            </a:r>
            <a:r>
              <a:rPr lang="ru-RU" sz="2400" i="1" dirty="0" smtClean="0">
                <a:solidFill>
                  <a:srgbClr val="FF0000"/>
                </a:solidFill>
              </a:rPr>
              <a:t>Курсы повышения квалификации в соответствии с ФГОС ДО</a:t>
            </a:r>
          </a:p>
          <a:p>
            <a:r>
              <a:rPr lang="ru-RU" b="1" i="1" dirty="0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30.11.2015год- «Современные подходы к организации  образовательной деятельности в ДОО в условиях введения ФГОС ДО»</a:t>
            </a:r>
          </a:p>
          <a:p>
            <a:r>
              <a:rPr lang="ru-RU" b="1" i="1" dirty="0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10.10.2016год- «Содержание и организация образовательного процесса в ДОО в соответствии с ФГОС»</a:t>
            </a:r>
          </a:p>
          <a:p>
            <a:r>
              <a:rPr lang="ru-RU" b="1" i="1" dirty="0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05.04.2000год-Курсы «Пользователь персонального компьютера»</a:t>
            </a:r>
          </a:p>
          <a:p>
            <a:endParaRPr lang="ru-RU" dirty="0"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b="3932"/>
          <a:stretch/>
        </p:blipFill>
        <p:spPr>
          <a:xfrm>
            <a:off x="499902" y="2002756"/>
            <a:ext cx="3431124" cy="225963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6294" r="4326" b="9838"/>
          <a:stretch/>
        </p:blipFill>
        <p:spPr>
          <a:xfrm>
            <a:off x="4283968" y="2029780"/>
            <a:ext cx="3758615" cy="223260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" t="6840" r="2380" b="5075"/>
          <a:stretch/>
        </p:blipFill>
        <p:spPr>
          <a:xfrm>
            <a:off x="2058818" y="4176852"/>
            <a:ext cx="3744417" cy="230425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30950"/>
            <a:ext cx="6912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+mn-lt"/>
              </a:rPr>
              <a:t>Нормативно - правовые документы.</a:t>
            </a:r>
            <a:endParaRPr lang="ru-RU" sz="3200" b="1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20" y="1111417"/>
            <a:ext cx="2257056" cy="1595809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7" y="2707226"/>
            <a:ext cx="1584176" cy="1950756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282" y="262715"/>
            <a:ext cx="1438962" cy="215277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23528" y="1163659"/>
            <a:ext cx="4411664" cy="42780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FF0000"/>
                </a:solidFill>
              </a:rPr>
              <a:t>Федеральный закон РФ от 29 декабря 2012г. № 273 – ФЗ «Образовании в Российской Федерации»;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FF0000"/>
                </a:solidFill>
              </a:rPr>
              <a:t> Конвенция о правах ребенка;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Декларация прав ребенка от 20.11.1959г.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err="1" smtClean="0">
                <a:solidFill>
                  <a:srgbClr val="FF0000"/>
                </a:solidFill>
              </a:rPr>
              <a:t>СанПин</a:t>
            </a:r>
            <a:r>
              <a:rPr lang="ru-RU" dirty="0" smtClean="0">
                <a:solidFill>
                  <a:srgbClr val="FF0000"/>
                </a:solidFill>
              </a:rPr>
              <a:t> 2.4.1.3049-13 «Санитарно – эпидемиологические требования к организации режима работы дошкольных образовательных организации от 15 мая 2013г. № 26.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FF0000"/>
                </a:solidFill>
              </a:rPr>
              <a:t>Федеральный государственный  образовательный стандарт дошкольного образования; от 17.10 2013 года №1155</a:t>
            </a:r>
            <a:endParaRPr lang="ru-RU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2000" dirty="0" smtClean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858218"/>
            <a:ext cx="1656184" cy="2320257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108" y="4221088"/>
            <a:ext cx="1882804" cy="19492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108" y="4234774"/>
            <a:ext cx="1882804" cy="19492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108" y="4221088"/>
            <a:ext cx="1882804" cy="1949287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50022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+mn-lt"/>
              </a:rPr>
              <a:t>Основная общеобразовательная программа дошкольного образования</a:t>
            </a:r>
            <a:br>
              <a:rPr lang="ru-RU" sz="2800" b="1" i="1" dirty="0" smtClean="0">
                <a:solidFill>
                  <a:srgbClr val="FF0000"/>
                </a:solidFill>
                <a:latin typeface="+mn-lt"/>
              </a:rPr>
            </a:br>
            <a:r>
              <a:rPr lang="ru-RU" sz="2800" b="1" i="1" dirty="0" smtClean="0">
                <a:solidFill>
                  <a:srgbClr val="FF0000"/>
                </a:solidFill>
                <a:latin typeface="+mn-lt"/>
              </a:rPr>
              <a:t>МБДОУ детский сад №6 «</a:t>
            </a:r>
            <a:r>
              <a:rPr lang="ru-RU" sz="2800" b="1" i="1" dirty="0" err="1" smtClean="0">
                <a:solidFill>
                  <a:srgbClr val="FF0000"/>
                </a:solidFill>
                <a:latin typeface="+mn-lt"/>
              </a:rPr>
              <a:t>Гвоздичка</a:t>
            </a:r>
            <a:r>
              <a:rPr lang="ru-RU" sz="2800" b="1" i="1" dirty="0" smtClean="0">
                <a:solidFill>
                  <a:srgbClr val="FF0000"/>
                </a:solidFill>
                <a:latin typeface="+mn-lt"/>
              </a:rPr>
              <a:t>»</a:t>
            </a:r>
            <a:endParaRPr lang="ru-RU" sz="2800" b="1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" t="1" r="12443" b="14058"/>
          <a:stretch/>
        </p:blipFill>
        <p:spPr>
          <a:xfrm rot="5400000">
            <a:off x="864569" y="2311895"/>
            <a:ext cx="3672408" cy="2450234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 t="-1" r="13246" b="10139"/>
          <a:stretch/>
        </p:blipFill>
        <p:spPr>
          <a:xfrm rot="5400000">
            <a:off x="3895111" y="2161672"/>
            <a:ext cx="3672408" cy="2750679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80877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8280920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</a:rPr>
              <a:t>Рабочая программа подготовительной группы 6-7 лет «Лучики»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</a:rPr>
              <a:t>Рабочая программа кружка по художественно-эстетическому развитию детей 6-7 лет «Веселая мозаика»</a:t>
            </a:r>
          </a:p>
        </p:txBody>
      </p:sp>
      <p:pic>
        <p:nvPicPr>
          <p:cNvPr id="4" name="Picture 3" descr="C:\Users\пк\Desktop\IMG_95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3" b="6382"/>
          <a:stretch/>
        </p:blipFill>
        <p:spPr bwMode="auto">
          <a:xfrm>
            <a:off x="996688" y="1467595"/>
            <a:ext cx="1991137" cy="2986705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пк\Desktop\IMG_95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" t="3755" r="7671" b="3916"/>
          <a:stretch/>
        </p:blipFill>
        <p:spPr bwMode="auto">
          <a:xfrm>
            <a:off x="5508103" y="1484784"/>
            <a:ext cx="1944217" cy="3024336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пк\Desktop\IMG_951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0" t="3925" r="3891" b="7208"/>
          <a:stretch/>
        </p:blipFill>
        <p:spPr bwMode="auto">
          <a:xfrm>
            <a:off x="3174801" y="1484783"/>
            <a:ext cx="2153284" cy="3024337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32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+mn-lt"/>
              </a:rPr>
              <a:t>Участие в студенческой научной конференции</a:t>
            </a:r>
            <a:endParaRPr lang="ru-RU" b="1" i="1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" t="6446" r="3739"/>
          <a:stretch/>
        </p:blipFill>
        <p:spPr>
          <a:xfrm rot="5400000">
            <a:off x="3361364" y="2362383"/>
            <a:ext cx="3312369" cy="2277254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7" b="1906"/>
          <a:stretch/>
        </p:blipFill>
        <p:spPr>
          <a:xfrm>
            <a:off x="899592" y="1844824"/>
            <a:ext cx="2349020" cy="3312368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62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3335_shk">
  <a:themeElements>
    <a:clrScheme name="елочный">
      <a:dk1>
        <a:srgbClr val="003300"/>
      </a:dk1>
      <a:lt1>
        <a:srgbClr val="99FF99"/>
      </a:lt1>
      <a:dk2>
        <a:srgbClr val="006600"/>
      </a:dk2>
      <a:lt2>
        <a:srgbClr val="99FF66"/>
      </a:lt2>
      <a:accent1>
        <a:srgbClr val="FFFF00"/>
      </a:accent1>
      <a:accent2>
        <a:srgbClr val="66FF33"/>
      </a:accent2>
      <a:accent3>
        <a:srgbClr val="009900"/>
      </a:accent3>
      <a:accent4>
        <a:srgbClr val="FFFF99"/>
      </a:accent4>
      <a:accent5>
        <a:srgbClr val="6600FF"/>
      </a:accent5>
      <a:accent6>
        <a:srgbClr val="CCFF33"/>
      </a:accent6>
      <a:hlink>
        <a:srgbClr val="0000FF"/>
      </a:hlink>
      <a:folHlink>
        <a:srgbClr val="00CC66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43335_shk</Template>
  <TotalTime>1309</TotalTime>
  <Words>316</Words>
  <Application>Microsoft Office PowerPoint</Application>
  <PresentationFormat>Экран (4:3)</PresentationFormat>
  <Paragraphs>64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43335_shk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Основная общеобразовательная программа дошкольного образования МБДОУ детский сад №6 «Гвоздичка»</vt:lpstr>
      <vt:lpstr>Презентация PowerPoint</vt:lpstr>
      <vt:lpstr>Участие в студенческой научной конференции</vt:lpstr>
      <vt:lpstr>Презентация PowerPoint</vt:lpstr>
      <vt:lpstr>Тематические недели в детском саду</vt:lpstr>
      <vt:lpstr>Активное участие в праздниках детского сада</vt:lpstr>
      <vt:lpstr>НОД в режиме дня</vt:lpstr>
      <vt:lpstr>Наши любимые игры…</vt:lpstr>
      <vt:lpstr>Культурно-гигиенические навыки</vt:lpstr>
      <vt:lpstr>Театрализованная представление             «Светофорик» по ПДД</vt:lpstr>
      <vt:lpstr>Берегите природу!</vt:lpstr>
      <vt:lpstr>Праздник 8-го марта</vt:lpstr>
      <vt:lpstr>Опытно-экспериментальная деятельность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777</dc:creator>
  <cp:lastModifiedBy>пк</cp:lastModifiedBy>
  <cp:revision>116</cp:revision>
  <dcterms:created xsi:type="dcterms:W3CDTF">2016-01-26T15:21:19Z</dcterms:created>
  <dcterms:modified xsi:type="dcterms:W3CDTF">2018-02-08T06:38:47Z</dcterms:modified>
</cp:coreProperties>
</file>